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  <p:embeddedFontLst>
    <p:embeddedFont>
      <p:font charset="-122" panose="020B0200000000000000" pitchFamily="34" typeface="Noto Sans SC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4594" y="1535197"/>
            <a:ext cx="8242813" cy="2029161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b="true" sz="45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deepseek-companion项目技术解析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76055" y="3674616"/>
            <a:ext cx="2227456" cy="517896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20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汇报人：文小库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45921" y="3682412"/>
            <a:ext cx="2259190" cy="502303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21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2025-04-23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26238" r="26238"/>
          <a:stretch>
            <a:fillRect/>
          </a:stretch>
        </p:blipFill>
        <p:spPr>
          <a:xfrm rot="0">
            <a:off x="640619" y="1239230"/>
            <a:ext cx="2397494" cy="50447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区块链存证机制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651850" y="478701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5" id="5"/>
          <p:cNvSpPr/>
          <p:nvPr/>
        </p:nvSpPr>
        <p:spPr>
          <a:xfrm rot="0">
            <a:off x="2651850" y="301808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6" id="6"/>
          <p:cNvSpPr/>
          <p:nvPr/>
        </p:nvSpPr>
        <p:spPr>
          <a:xfrm rot="0">
            <a:off x="2651850" y="1237957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3729047" y="1165346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分层共识网络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9047" y="1788061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采用PoS+PBFT混合共识算法，将验证节点分为核心层（金融机构）和边缘层（IoT设备），在DeepSeek-R1的日志存证中实现4500TPS的处理能力，时延控制在800ms内。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3086434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2368630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1" id="11"/>
          <p:cNvSpPr/>
          <p:nvPr/>
        </p:nvSpPr>
        <p:spPr>
          <a:xfrm rot="0">
            <a:off x="3086434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2" id="12"/>
          <p:cNvSpPr/>
          <p:nvPr/>
        </p:nvSpPr>
        <p:spPr>
          <a:xfrm rot="0">
            <a:off x="2368630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3" id="13"/>
          <p:cNvSpPr/>
          <p:nvPr/>
        </p:nvSpPr>
        <p:spPr>
          <a:xfrm rot="0">
            <a:off x="3086434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4" id="14"/>
          <p:cNvSpPr/>
          <p:nvPr/>
        </p:nvSpPr>
        <p:spPr>
          <a:xfrm rot="0">
            <a:off x="2368630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5" id="15"/>
          <p:cNvSpPr txBox="true"/>
          <p:nvPr/>
        </p:nvSpPr>
        <p:spPr>
          <a:xfrm rot="0">
            <a:off x="2619589" y="4825850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19589" y="3056920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9589" y="1276789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29047" y="2951620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智能合约审计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29047" y="3574334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部署Solidity++改进型合约语言，内置形式化验证工具可自动检测重入攻击等32种漏洞，在供应链金融场景下成功拦截99.7%的恶意交易尝试。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29047" y="4737324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跨链存证网关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29047" y="5360039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基于零知识证明开发zk-SNARKs跨链协议，支持以太坊、Fabric等多链数据互通，在新能源汽车数据存证案例中实现日均20万条记录的不可篡改存储，存证成本降低68%。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77506" y="5087056"/>
            <a:ext cx="1814782" cy="1219836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true" sz="7625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23" y="2149446"/>
            <a:ext cx="6574155" cy="18059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5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安全防护体系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731" y="1707455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采用基于格密码学的CRYSTALS-Kyber算法，实现后量子时代的加密保护，密钥长度达到256位，可抵御未来量子计算机的暴力破解攻击。系统每秒可处理超过10万次加密请求，确保数据传输过程中的绝对安全。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8969009" y="1328023"/>
            <a:ext cx="2420771" cy="48889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军工级加密标准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731" y="1268717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量子抗性算法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335" y="3427906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部署符合FIPS 140-2 Level 3认证的HSM硬件加密模块，支持国密SM4/SM9算法硬件加速，加密吞吐量达40Gbps。所有密钥材料均存储在防篡改的安全芯片中，即使物理入侵也无法提取密钥内容。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335" y="2989168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硬件安全模块集成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0939" y="5118361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建立从设备级、用户级到会话级的动态密钥派生机制，实现"一话一密"的加密标准。密钥轮换周期缩短至15分钟，且支持异常访问时的即时密钥销毁功能，确保数据泄露风险最小化。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0939" y="4679623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多层级密钥管理体系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AI风控检测系统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4" id="4"/>
          <p:cNvSpPr txBox="true"/>
          <p:nvPr/>
        </p:nvSpPr>
        <p:spPr>
          <a:xfrm rot="0">
            <a:off x="1300882" y="1463721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行为基线建模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882" y="1998589"/>
            <a:ext cx="6891292" cy="108367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通过深度强化学习构建用户行为动态基线，实时分析200+维度特征参数。系统可检测0.01%级别的行为偏差，对账户劫持、内部威胁等高级攻击的识别准确率达99.7%，误报率低于0.3%。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1300882" y="3182098"/>
            <a:ext cx="6886575" cy="769800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自适应威胁评估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9" id="9"/>
          <p:cNvSpPr txBox="true"/>
          <p:nvPr/>
        </p:nvSpPr>
        <p:spPr>
          <a:xfrm rot="0">
            <a:off x="1300882" y="4920230"/>
            <a:ext cx="6886575" cy="73418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多模态欺诈识别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882" y="3741456"/>
            <a:ext cx="6891292" cy="107443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采用LSTM-GAN混合模型进行攻击意图预测，支持对新型攻击手段的零日检测。系统每30分钟自动更新威胁评估模型，在金融交易等关键场景可实现50ms级实时拦截响应。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882" y="5424019"/>
            <a:ext cx="6891292" cy="10929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整合文本、图像、语音等跨模态特征分析，通过图神经网络构建关联欺诈图谱。特别针对社工攻击场景，可识别98.5%的伪造身份特征，有效阻断钓鱼、冒充等复合型攻击链。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8604472" y="1741145"/>
            <a:ext cx="4421505" cy="4421505"/>
          </a:xfrm>
          <a:prstGeom prst="ellipse">
            <a:avLst/>
          </a:prstGeom>
        </p:spPr>
      </p:pic>
      <p:cxnSp>
        <p:nvCxnSpPr>
          <p:cNvPr name="Connector 13" id="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14" id="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TextBox 15" id="15"/>
          <p:cNvSpPr txBox="true"/>
          <p:nvPr/>
        </p:nvSpPr>
        <p:spPr>
          <a:xfrm rot="0">
            <a:off x="688937" y="1685237"/>
            <a:ext cx="335280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925" y="3405562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8925" y="5125887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>
            <a:off x="6833714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全栈审计方案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92974" y="2516443"/>
            <a:ext cx="3456116" cy="3702601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 rot="0">
            <a:off x="808710" y="2910022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区块链存证机制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869" y="3537078"/>
            <a:ext cx="3156327" cy="242710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所有操作日志通过改进的BFT共识算法上链，采用分片存储技术实现每秒5000+条审计记录的不可篡改存证。审计数据包含完整的行为上下文和系统状态快照，支持司法级取证要求。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4366124" y="2516443"/>
            <a:ext cx="3456116" cy="3702601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 rot="0">
            <a:off x="4581860" y="2910022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差分隐私审计分析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52981" y="3537078"/>
            <a:ext cx="3082402" cy="242710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在审计数据分析阶段引入ε-差分隐私保护，确保统计分析过程不会泄露个体敏感信息。通过隐私预算分配算法，在保证数据可用性的同时将重识别风险控制在10^-6以下。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8139274" y="2516443"/>
            <a:ext cx="3456116" cy="3702601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 rot="0">
            <a:off x="8355010" y="2910022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实时合规检查引擎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62734" y="3537078"/>
            <a:ext cx="3209195" cy="242710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内置2000+条自动化合规检查规则，覆盖GDPR、等保2.0等18项国际国内标准。系统可实时检测配置偏差并生成修复方案，将合规审计周期从传统的人工数月缩短至分钟级。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20825" r="20825" t="0" b="0"/>
          <a:stretch>
            <a:fillRect/>
          </a:stretch>
        </p:blipFill>
        <p:spPr>
          <a:xfrm rot="0">
            <a:off x="5358286" y="1292917"/>
            <a:ext cx="1475427" cy="1475427"/>
          </a:xfrm>
          <a:prstGeom prst="ellipse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 rot="0">
            <a:off x="9121095" y="1292917"/>
            <a:ext cx="1475427" cy="1475427"/>
          </a:xfrm>
          <a:prstGeom prst="ellipse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alphaModFix amt="100000"/>
          </a:blip>
          <a:srcRect l="16667" r="16667"/>
          <a:stretch>
            <a:fillRect/>
          </a:stretch>
        </p:blipFill>
        <p:spPr>
          <a:xfrm rot="0">
            <a:off x="1583319" y="1292917"/>
            <a:ext cx="1475427" cy="1475427"/>
          </a:xfrm>
          <a:prstGeom prst="ellipse">
            <a:avLst/>
          </a:prstGeom>
        </p:spPr>
      </p:pic>
      <p:cxnSp>
        <p:nvCxnSpPr>
          <p:cNvPr name="Connector 16" id="16"/>
          <p:cNvCxnSpPr/>
          <p:nvPr/>
        </p:nvCxnSpPr>
        <p:spPr>
          <a:xfrm>
            <a:off x="3058746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77506" y="5087056"/>
            <a:ext cx="1814782" cy="1219836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true" sz="7625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23" y="2149446"/>
            <a:ext cx="6574155" cy="18059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5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项目实施方案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系统环境要求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r="37888"/>
          <a:stretch>
            <a:fillRect/>
          </a:stretch>
        </p:blipFill>
        <p:spPr>
          <a:xfrm rot="0">
            <a:off x="548374" y="1306384"/>
            <a:ext cx="2540518" cy="48494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40584" y="1688405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推荐使用Ubuntu 20.04/22.04 LTS或CentOS 7+，确保系统内核版本支持容器化部署（如Docker）和GPU加速驱动。Windows Server需配置WSL2以兼容Linux工具链。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0584" y="1249667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操作系统兼容性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4188" y="3389806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最低要求16GB内存、4核CPU及NVIDIA T4级别GPU（显存≥8GB），生产环境建议32GB内存、8核CPU及A100/V100显卡以支持高并发推理。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4188" y="2951068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硬件资源配置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27792" y="5099311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Python 3.8-3.10、CUDA 11.7/11.8、cuDNN 8.5+，PyTorch 2.0+需与CUDA版本严格匹配，同时安装Transformers 4.30+和DeepSeek SDK 1.2+等核心库。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7792" y="4660573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依赖软件版本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6687" y="1256209"/>
            <a:ext cx="3308352" cy="364078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3" id="3"/>
          <p:cNvSpPr txBox="true"/>
          <p:nvPr/>
        </p:nvSpPr>
        <p:spPr>
          <a:xfrm rot="0">
            <a:off x="802113" y="1434529"/>
            <a:ext cx="2857500" cy="4476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环境初始化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0970" y="1909320"/>
            <a:ext cx="3219785" cy="259276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通过Anaconda创建隔离环境（`conda create -n deepseek`），安装PyTorch时指定`--index-url`匹配CUDA版本，验证GPU可用性（`torch.cuda.is_available()`）。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配置部署流程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100000"/>
          </a:blip>
          <a:srcRect t="28338" b="28338"/>
          <a:stretch>
            <a:fillRect/>
          </a:stretch>
        </p:blipFill>
        <p:spPr>
          <a:xfrm rot="0">
            <a:off x="570387" y="4616836"/>
            <a:ext cx="3320950" cy="1756392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413022" y="2732446"/>
            <a:ext cx="3308352" cy="364078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8" id="8"/>
          <p:cNvSpPr txBox="true"/>
          <p:nvPr/>
        </p:nvSpPr>
        <p:spPr>
          <a:xfrm rot="0">
            <a:off x="4638448" y="3162514"/>
            <a:ext cx="2857500" cy="4476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模型文件加载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57306" y="3649390"/>
            <a:ext cx="3219785" cy="259276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从官方仓库下载模型权重（.safetensors格式）、配置文件（config.json）及Tokenizer，按目录结构存放至`/models/deepseek-v3`，通过`from_pretrained()`加载时指定本地路径。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100000"/>
          </a:blip>
          <a:srcRect l="27626" r="27626"/>
          <a:stretch>
            <a:fillRect/>
          </a:stretch>
        </p:blipFill>
        <p:spPr>
          <a:xfrm rot="0">
            <a:off x="4406723" y="1256209"/>
            <a:ext cx="3320950" cy="1756392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8289006" y="1256209"/>
            <a:ext cx="3308352" cy="364078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12" id="12"/>
          <p:cNvSpPr txBox="true"/>
          <p:nvPr/>
        </p:nvSpPr>
        <p:spPr>
          <a:xfrm rot="0">
            <a:off x="8514431" y="1434529"/>
            <a:ext cx="2857500" cy="4476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服务化封装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33289" y="1924249"/>
            <a:ext cx="3219785" cy="259276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使用FastAPI构建RESTful接口，配置UVicorn异步服务器（`--workers 4`），通过Nginx反向代理实现负载均衡和HTTPS加密，日志系统集成ELK栈监控请求状态。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100000"/>
          </a:blip>
          <a:srcRect l="0" t="10234" b="10234"/>
          <a:stretch>
            <a:fillRect/>
          </a:stretch>
        </p:blipFill>
        <p:spPr>
          <a:xfrm rot="0">
            <a:off x="8282707" y="4616836"/>
            <a:ext cx="3320950" cy="17563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name="TextBox 3" id="3"/>
          <p:cNvSpPr txBox="true"/>
          <p:nvPr/>
        </p:nvSpPr>
        <p:spPr>
          <a:xfrm rot="0">
            <a:off x="742971" y="2306715"/>
            <a:ext cx="3314231" cy="64799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代码分层架构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9848" y="1716027"/>
            <a:ext cx="3794740" cy="196811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定义Swagger/OpenAPI 3.0文档，强制要求请求/响应模型使用Pydantic校验（如`ChatRequest`含`prompt: str`和`max_tokens: int`字段），错误码按HTTP标准分类（4XX客户端错误，5XX服务端错误）。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59848" y="1097369"/>
            <a:ext cx="3314231" cy="62295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96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接口标准化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59848" y="4019931"/>
            <a:ext cx="3314231" cy="547835"/>
          </a:xfrm>
          <a:prstGeom prst="rect">
            <a:avLst/>
          </a:prstGeom>
          <a:ln/>
        </p:spPr>
        <p:txBody>
          <a:bodyPr anchor="b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单元测试覆盖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9848" y="4565142"/>
            <a:ext cx="3794740" cy="1995832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使用pytest框架，模拟输入测试模型推理（如验证生成文本长度≤`max_tokens`），覆盖率需≥80%，集成CI/CD流水线（GitHub Actions）自动触发测试与代码扫描。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071" y="2954711"/>
            <a:ext cx="3656131" cy="211596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遵循Controller-Service-Repository模式，控制器层处理HTTP请求，服务层封装业务逻辑（如对话生成、上下文管理），仓库层对接数据库（Redis缓存对话历史）。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模块化开发规范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77506" y="5087056"/>
            <a:ext cx="1814782" cy="1219836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true" sz="7625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23" y="2149446"/>
            <a:ext cx="6574155" cy="18059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5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优化改进方案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0" y="0"/>
            <a:ext cx="12192000" cy="6858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2575" y="1117569"/>
            <a:ext cx="2417263" cy="83028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b="true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47124" y="387399"/>
            <a:ext cx="2512947" cy="977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517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目 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2306" y="2078438"/>
            <a:ext cx="571500" cy="5048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3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7631" y="2116538"/>
            <a:ext cx="4667250" cy="4286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项目概述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306" y="2779572"/>
            <a:ext cx="571500" cy="5048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3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7876" y="2817672"/>
            <a:ext cx="4667250" cy="4286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技术架构解析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306" y="3540221"/>
            <a:ext cx="571500" cy="5048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3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7631" y="3578321"/>
            <a:ext cx="4667250" cy="4286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安全防护体系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831" y="4280409"/>
            <a:ext cx="561975" cy="5048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3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7876" y="4318509"/>
            <a:ext cx="4667250" cy="4286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项目实施方案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2306" y="5001296"/>
            <a:ext cx="571500" cy="5048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3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7631" y="5039396"/>
            <a:ext cx="4667250" cy="4286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优化改进方案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5644" y="5710114"/>
            <a:ext cx="571500" cy="5048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3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0969" y="5748214"/>
            <a:ext cx="4667250" cy="42862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项目价值与展望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731" y="1707455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在Promise链式调用中必须显式添加.catch()块，避免未处理的rejection导致进程崩溃。建议使用async/await配合try-catch结构，同时用process.on('unhandledRejection')全局兜底。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25242" r="25242"/>
          <a:stretch>
            <a:fillRect/>
          </a:stretch>
        </p:blipFill>
        <p:spPr>
          <a:xfrm rot="0">
            <a:off x="8969009" y="1328023"/>
            <a:ext cx="2420771" cy="48889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典型错误处理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731" y="1268717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异步操作异常捕获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335" y="3427906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针对Node.js服务的OOM问题，推荐使用heapdump模块生成内存快照，结合Chrome DevTools的Memory面板分析DOM节点泄漏或闭包引用，特别注意事件监听器的及时销毁。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335" y="2989168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内存泄漏定位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0939" y="5118361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高并发场景下需配置合理的连接池参数（如maxConnections、idleTimeout），并实现连接重试机制与健康检查，避免因数据库抖动导致级联故障。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0939" y="4679623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数据库连接池管理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代码重构建议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92974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 rot="0">
            <a:off x="808710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模块化拆分策略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628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将单体架构按功能边界拆分为NPM作用域包（@deepseek/core、@deepseek/api），采用Lerna管理多包依赖，通过Tree-shaking优化最终打包体积，降低首屏加载时间30%以上。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1583319" y="1148842"/>
            <a:ext cx="1475427" cy="1475427"/>
          </a:xfrm>
          <a:prstGeom prst="ellipse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495337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 rot="0">
            <a:off x="4711072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类型系统增强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35991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为现有JavaScript代码逐步添加JSDoc注释，并迁移至TypeScript严格模式（strict: true），特别处理泛型约束与类型守卫，使IDE智能提示准确率提升至95%。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 rot="0">
            <a:off x="5485681" y="1148842"/>
            <a:ext cx="1475427" cy="1475427"/>
          </a:xfrm>
          <a:prstGeom prst="ellipse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8351496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 rot="0">
            <a:off x="8567232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防御式编程实践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2150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对所有外部输入实现schema验证（使用zod或joi），关键函数添加precondition检查，异常分支需记录完整上下文日志（包括requestId和用户轨迹）。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rot="0">
            <a:off x="9341840" y="1148842"/>
            <a:ext cx="1475427" cy="1475427"/>
          </a:xfrm>
          <a:prstGeom prst="ellipse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自动加载机制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4" id="4"/>
          <p:cNvSpPr txBox="true"/>
          <p:nvPr/>
        </p:nvSpPr>
        <p:spPr>
          <a:xfrm rot="0">
            <a:off x="1300882" y="1463721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插件热加载体系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882" y="1998589"/>
            <a:ext cx="6891292" cy="108367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基于ESM动态import()实现插件运行时加载，配合文件系统watcher监听plugins目录变更，支持版本回滚和灰度发布策略，降低系统重启频率50%。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1300882" y="3182098"/>
            <a:ext cx="6886575" cy="769800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配置热更新方案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9" id="9"/>
          <p:cNvSpPr txBox="true"/>
          <p:nvPr/>
        </p:nvSpPr>
        <p:spPr>
          <a:xfrm rot="0">
            <a:off x="1300882" y="4920230"/>
            <a:ext cx="6886575" cy="73418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依赖注入优化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882" y="3741456"/>
            <a:ext cx="6891292" cy="107443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采用ETCD/Consul作为配置中心，客户端通过长轮询或Watch机制获取变更，敏感配置项需经过加密和签名验证，确保配置推送过程符合零信任安全模型。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882" y="5424019"/>
            <a:ext cx="6891292" cy="10929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使用InversifyJS实现IoC容器，通过装饰器自动注册服务依赖关系，支持按环境变量切换实现类（如MockService/ProductionService），提升单元测试隔离性。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8604472" y="1741145"/>
            <a:ext cx="4421505" cy="4421505"/>
          </a:xfrm>
          <a:prstGeom prst="ellipse">
            <a:avLst/>
          </a:prstGeom>
        </p:spPr>
      </p:pic>
      <p:cxnSp>
        <p:nvCxnSpPr>
          <p:cNvPr name="Connector 13" id="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14" id="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TextBox 15" id="15"/>
          <p:cNvSpPr txBox="true"/>
          <p:nvPr/>
        </p:nvSpPr>
        <p:spPr>
          <a:xfrm rot="0">
            <a:off x="688937" y="1685237"/>
            <a:ext cx="335280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925" y="3405562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8925" y="5125887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77506" y="5087056"/>
            <a:ext cx="1814782" cy="1219836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true" sz="7625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23" y="2149446"/>
            <a:ext cx="6574155" cy="18059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5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项目价值与展望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00000"/>
          </a:blip>
          <a:srcRect r="36306"/>
          <a:stretch>
            <a:fillRect/>
          </a:stretch>
        </p:blipFill>
        <p:spPr>
          <a:xfrm rot="0">
            <a:off x="640619" y="1239230"/>
            <a:ext cx="2397494" cy="50447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金融安全创新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651850" y="478701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5" id="5"/>
          <p:cNvSpPr/>
          <p:nvPr/>
        </p:nvSpPr>
        <p:spPr>
          <a:xfrm rot="0">
            <a:off x="2651850" y="301808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6" id="6"/>
          <p:cNvSpPr/>
          <p:nvPr/>
        </p:nvSpPr>
        <p:spPr>
          <a:xfrm rot="0">
            <a:off x="2651850" y="1237957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3729047" y="1165346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端到端加密技术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9047" y="1788061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项目采用先进的端到端加密机制，确保用户数据在传输和存储过程中的绝对安全，防止中间人攻击和数据泄露风险，符合金融级安全标准。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3086434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2368630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1" id="11"/>
          <p:cNvSpPr/>
          <p:nvPr/>
        </p:nvSpPr>
        <p:spPr>
          <a:xfrm rot="0">
            <a:off x="3086434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2" id="12"/>
          <p:cNvSpPr/>
          <p:nvPr/>
        </p:nvSpPr>
        <p:spPr>
          <a:xfrm rot="0">
            <a:off x="2368630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3" id="13"/>
          <p:cNvSpPr/>
          <p:nvPr/>
        </p:nvSpPr>
        <p:spPr>
          <a:xfrm rot="0">
            <a:off x="3086434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4" id="14"/>
          <p:cNvSpPr/>
          <p:nvPr/>
        </p:nvSpPr>
        <p:spPr>
          <a:xfrm rot="0">
            <a:off x="2368630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5" id="15"/>
          <p:cNvSpPr txBox="true"/>
          <p:nvPr/>
        </p:nvSpPr>
        <p:spPr>
          <a:xfrm rot="0">
            <a:off x="2619589" y="4825850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19589" y="3056920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9589" y="1276789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29047" y="2951620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多因子身份验证（MFA）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29047" y="3574334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通过结合生物识别（如指纹、面部识别）、动态令牌和短信验证码等多重身份验证手段，显著提升账户安全性，降低未经授权访问的可能性。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29047" y="4737324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实时风险监控系统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29047" y="5360039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部署基于AI的异常行为检测算法，能够实时识别并拦截可疑交易（如高频操作、大额转账），同时联动风控引擎自动触发二次验证或冻结账户。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589139" y="4907596"/>
            <a:ext cx="8609341" cy="1478267"/>
          </a:xfrm>
          <a:prstGeom prst="roundRect">
            <a:avLst>
              <a:gd fmla="val 16667" name="adj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AutoShape 3" id="3"/>
          <p:cNvSpPr/>
          <p:nvPr/>
        </p:nvSpPr>
        <p:spPr>
          <a:xfrm rot="0">
            <a:off x="965148" y="3145225"/>
            <a:ext cx="8609341" cy="1478267"/>
          </a:xfrm>
          <a:prstGeom prst="roundRect">
            <a:avLst>
              <a:gd fmla="val 16667" name="adj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AutoShape 4" id="4"/>
          <p:cNvSpPr/>
          <p:nvPr/>
        </p:nvSpPr>
        <p:spPr>
          <a:xfrm rot="0">
            <a:off x="2493889" y="1358958"/>
            <a:ext cx="8609341" cy="1478267"/>
          </a:xfrm>
          <a:prstGeom prst="roundRect">
            <a:avLst>
              <a:gd fmla="val 16667" name="adj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5" id="5"/>
          <p:cNvSpPr txBox="true"/>
          <p:nvPr/>
        </p:nvSpPr>
        <p:spPr>
          <a:xfrm rot="0">
            <a:off x="3283333" y="1834943"/>
            <a:ext cx="7497178" cy="972854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通过DAO（去中心化自治组织）架构，允许社区成员通过持有代币参与关键决策投票（如协议升级、资金分配），确保项目发展方向透明且民主。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1113196" y="1262384"/>
            <a:ext cx="1926336" cy="1682496"/>
          </a:xfrm>
          <a:prstGeom prst="hexagon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0">
            <a:off x="9176895" y="3043110"/>
            <a:ext cx="1926336" cy="1682496"/>
          </a:xfrm>
          <a:prstGeom prst="hexagon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0">
            <a:off x="1113196" y="4824531"/>
            <a:ext cx="1926336" cy="1682496"/>
          </a:xfrm>
          <a:prstGeom prst="hexagon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社区协作机制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3808" y="1423073"/>
            <a:ext cx="6148089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去中心化治理模型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0470" y="3585107"/>
            <a:ext cx="7497178" cy="972854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设立专项奖励池，对贡献代码、修复漏洞或优化文档的开发者发放代币激励，同时建立贡献度评级系统，长期活跃成员可获更高权益。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0945" y="3173238"/>
            <a:ext cx="6148089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开发者激励计划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5984" y="5371096"/>
            <a:ext cx="7497178" cy="972854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与主流开源社区（如GitHub、GitCoin）建立技术联盟，共享开发工具链和审计资源，推动生态互操作性，避免重复造轮子。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16459" y="4959226"/>
            <a:ext cx="6148089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跨社区合作框架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2624" r="2624"/>
          <a:stretch>
            <a:fillRect/>
          </a:stretch>
        </p:blipFill>
        <p:spPr>
          <a:xfrm rot="0">
            <a:off x="6279191" y="1523331"/>
            <a:ext cx="5083851" cy="487769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57248" y="1468705"/>
            <a:ext cx="5034045" cy="598924"/>
          </a:xfrm>
          <a:prstGeom prst="rect">
            <a:avLst/>
          </a:prstGeom>
          <a:ln/>
        </p:spPr>
        <p:txBody>
          <a:bodyPr anchor="b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指数级增长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7248" y="2091428"/>
            <a:ext cx="5034045" cy="819445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 参数规模从2023年7亿激增至2024Q4的1200亿，技术迭代速度远超行业平均水平，展现强劲研发势能。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7248" y="3322817"/>
            <a:ext cx="5034045" cy="558203"/>
          </a:xfrm>
          <a:prstGeom prst="rect">
            <a:avLst/>
          </a:prstGeom>
          <a:ln/>
        </p:spPr>
        <p:txBody>
          <a:bodyPr anchor="b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关键突破期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7248" y="3899110"/>
            <a:ext cx="5034045" cy="796566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 2024年Q1至Q2实现从236亿到671亿的跨越式增长，标志多模态与边缘计算核心技术取得重大突破。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7248" y="5048950"/>
            <a:ext cx="5034045" cy="598924"/>
          </a:xfrm>
          <a:prstGeom prst="rect">
            <a:avLst/>
          </a:prstGeom>
          <a:ln/>
        </p:spPr>
        <p:txBody>
          <a:bodyPr anchor="b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持续领先性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7248" y="5665964"/>
            <a:ext cx="5034045" cy="819445"/>
          </a:xfrm>
          <a:prstGeom prst="rect">
            <a:avLst/>
          </a:prstGeom>
          <a:ln/>
        </p:spPr>
        <p:txBody>
          <a:bodyPr anchor="t" rtlCol="false" lIns="66008" rIns="66008" tIns="33052" bIns="33052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 2025年规划参数规模突破千亿级，技术路线清晰，为构建下一代AI基础设施奠定坚实基础。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技术演进规划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9144095" y="2311241"/>
            <a:ext cx="41815" cy="41148"/>
          </a:xfrm>
          <a:prstGeom prst="ellipse">
            <a:avLst/>
          </a:prstGeom>
          <a:solidFill>
            <a:srgbClr val="E9E9E9">
              <a:alpha val="100000"/>
            </a:srgbClr>
          </a:solidFill>
          <a:ln/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59531" y="3798186"/>
            <a:ext cx="7924800" cy="186690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b="true" sz="92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THANKS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40856" y="5506933"/>
            <a:ext cx="4943475" cy="49530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感谢观看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77506" y="5087056"/>
            <a:ext cx="1814782" cy="1219836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true" sz="7625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23" y="2149446"/>
            <a:ext cx="6574155" cy="18059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5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项目概述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name="Connector 2" id="2"/>
          <p:cNvCxnSpPr/>
          <p:nvPr/>
        </p:nvCxnSpPr>
        <p:spPr>
          <a:xfrm>
            <a:off x="6833714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项目背景与定位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592974" y="2516443"/>
            <a:ext cx="3456116" cy="3702601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5" id="5"/>
          <p:cNvSpPr txBox="true"/>
          <p:nvPr/>
        </p:nvSpPr>
        <p:spPr>
          <a:xfrm rot="0">
            <a:off x="808710" y="2910022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AGI技术探索者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869" y="3537078"/>
            <a:ext cx="3156327" cy="242710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DeepSeek-Companion项目源于DeepSeek公司对通用人工智能(AGI)的前沿探索，旨在构建具备自主推理和持续学习能力的下一代对话系统，突破传统对话AI的语义理解局限。项目定位为"智能认知伙伴"，覆盖教育、医疗、金融等高价值场景。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4366124" y="2516443"/>
            <a:ext cx="3456116" cy="3702601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 rot="0">
            <a:off x="4581860" y="2910022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国产化技术标杆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52981" y="3537078"/>
            <a:ext cx="3082402" cy="242710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作为中国首个实现万亿参数MoE架构落地的对话系统，项目采用全栈自研技术路线，在长上下文建模(128K tokens)、多模态融合等关键指标上超越GPT-4水平，形成自主可控的技术壁垒。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8139274" y="2516443"/>
            <a:ext cx="3456116" cy="3702601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11" id="11"/>
          <p:cNvSpPr txBox="true"/>
          <p:nvPr/>
        </p:nvSpPr>
        <p:spPr>
          <a:xfrm rot="0">
            <a:off x="8355010" y="2910022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场景化服务中枢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62734" y="3537078"/>
            <a:ext cx="3209195" cy="242710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通过模块化设计支持快速领域适配，已在智能编程助手(代码生成准确率92.7%)、金融投研分析(报告生成效率提升3倍)等场景验证商业价值，日均API调用量突破1亿次。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5358286" y="1292917"/>
            <a:ext cx="1475427" cy="1475427"/>
          </a:xfrm>
          <a:prstGeom prst="ellipse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 rot="0">
            <a:off x="9121095" y="1292917"/>
            <a:ext cx="1475427" cy="1475427"/>
          </a:xfrm>
          <a:prstGeom prst="ellipse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rot="0">
            <a:off x="1583319" y="1292917"/>
            <a:ext cx="1475427" cy="1475427"/>
          </a:xfrm>
          <a:prstGeom prst="ellipse">
            <a:avLst/>
          </a:prstGeom>
        </p:spPr>
      </p:pic>
      <p:cxnSp>
        <p:nvCxnSpPr>
          <p:cNvPr name="Connector 16" id="16"/>
          <p:cNvCxnSpPr/>
          <p:nvPr/>
        </p:nvCxnSpPr>
        <p:spPr>
          <a:xfrm>
            <a:off x="3058746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核心技术框架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4" id="4"/>
          <p:cNvSpPr txBox="true"/>
          <p:nvPr/>
        </p:nvSpPr>
        <p:spPr>
          <a:xfrm rot="0">
            <a:off x="1300882" y="1463721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动态MoE 3.0架构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882" y="1998589"/>
            <a:ext cx="6891292" cy="108367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分层专家集群设计，包含32个基础专家模块和104个领域专家模块，通过自适应专家选择器(AES)实现计算资源动态分配，在相同算力下比稠密模型推理速度提升4.2倍。支持在线专家进化机制，模型参数每小时可微调3.2%而不中断服务。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1300882" y="3182098"/>
            <a:ext cx="6886575" cy="769800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三维注意力机制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9" id="9"/>
          <p:cNvSpPr txBox="true"/>
          <p:nvPr/>
        </p:nvSpPr>
        <p:spPr>
          <a:xfrm rot="0">
            <a:off x="1300882" y="4920230"/>
            <a:ext cx="6886575" cy="73418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8D混合并行训练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882" y="3741456"/>
            <a:ext cx="6891292" cy="107443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融合上下文感知注意力(处理128K长文本)、跨模态注意力(文本-图像对齐效率提升72%)和稀疏注意力优化(计算开销降低58%)，在NLPCC 2023评测中长文档理解任务F1值达89.3%。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882" y="5424019"/>
            <a:ext cx="6891292" cy="10929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结合数据并行(批处理量256K)、模型并行(参数分片至4096块GPU)、专家并行等八维优化策略，实现万亿参数模型在128台DGX节点上的高效训练，千亿参数模型训练周期缩短至7天。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21875" r="21875"/>
          <a:stretch>
            <a:fillRect/>
          </a:stretch>
        </p:blipFill>
        <p:spPr>
          <a:xfrm rot="0">
            <a:off x="8604472" y="1741145"/>
            <a:ext cx="4421505" cy="4421505"/>
          </a:xfrm>
          <a:prstGeom prst="ellipse">
            <a:avLst/>
          </a:prstGeom>
        </p:spPr>
      </p:pic>
      <p:cxnSp>
        <p:nvCxnSpPr>
          <p:cNvPr name="Connector 13" id="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14" id="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TextBox 15" id="15"/>
          <p:cNvSpPr txBox="true"/>
          <p:nvPr/>
        </p:nvSpPr>
        <p:spPr>
          <a:xfrm rot="0">
            <a:off x="688937" y="1685237"/>
            <a:ext cx="335280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925" y="3405562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8925" y="5125887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6687" y="1256209"/>
            <a:ext cx="3308352" cy="364078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3" id="3"/>
          <p:cNvSpPr txBox="true"/>
          <p:nvPr/>
        </p:nvSpPr>
        <p:spPr>
          <a:xfrm rot="0">
            <a:off x="802113" y="1434529"/>
            <a:ext cx="2857500" cy="4476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多层级内容过滤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0970" y="1909320"/>
            <a:ext cx="3219785" cy="259276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部署基于强化学习的RLHF-Safe框架，包含敏感词实时检测(响应延迟&lt;5ms)、意图风险评级(准确率98.4%)和生成内容事后审计三层防护，在医疗咨询场景中违规内容拦截率达99.97%。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安全技术应用场景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0" t="417" b="417"/>
          <a:stretch>
            <a:fillRect/>
          </a:stretch>
        </p:blipFill>
        <p:spPr>
          <a:xfrm rot="0">
            <a:off x="570387" y="4616837"/>
            <a:ext cx="3320950" cy="1756392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413022" y="2732446"/>
            <a:ext cx="3308352" cy="364078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8" id="8"/>
          <p:cNvSpPr txBox="true"/>
          <p:nvPr/>
        </p:nvSpPr>
        <p:spPr>
          <a:xfrm rot="0">
            <a:off x="4638448" y="3162514"/>
            <a:ext cx="2857500" cy="4476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差分隐私训练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57306" y="3649390"/>
            <a:ext cx="3219785" cy="259276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采用梯度噪声注入(ε=0.5)和模型蒸馏技术，确保金融领域客户数据训练时不泄露原始信息，经第三方测试表明数据重构攻击成功率低于0.01%。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 rot="0">
            <a:off x="4406723" y="1256209"/>
            <a:ext cx="3320950" cy="1756392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8289006" y="1256209"/>
            <a:ext cx="3308352" cy="364078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12" id="12"/>
          <p:cNvSpPr txBox="true"/>
          <p:nvPr/>
        </p:nvSpPr>
        <p:spPr>
          <a:xfrm rot="0">
            <a:off x="8514431" y="1434529"/>
            <a:ext cx="2857500" cy="4476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可信推理验证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33289" y="1924249"/>
            <a:ext cx="3219785" cy="259276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内置形式化验证模块，通过数学证明确保AI决策符合预设安全规则，在自动驾驶决策系统中已实现100%无冲突路径规划，获得ISO 26262功能安全认证。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100000"/>
          </a:blip>
          <a:srcRect l="367" r="367"/>
          <a:stretch>
            <a:fillRect/>
          </a:stretch>
        </p:blipFill>
        <p:spPr>
          <a:xfrm rot="0">
            <a:off x="8282706" y="4616836"/>
            <a:ext cx="3320950" cy="17563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77506" y="5087056"/>
            <a:ext cx="1814782" cy="1219836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true" sz="7625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9723" y="2149446"/>
            <a:ext cx="6574155" cy="18059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500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技术架构解析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name="TextBox 3" id="3"/>
          <p:cNvSpPr txBox="true"/>
          <p:nvPr/>
        </p:nvSpPr>
        <p:spPr>
          <a:xfrm rot="0">
            <a:off x="742971" y="2306715"/>
            <a:ext cx="3314231" cy="64799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高性能异步处理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9848" y="1716027"/>
            <a:ext cx="3794740" cy="196811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框架独创"分代式内存回收"算法，通过动态分析对象生命周期自动优化内存分配，在DeepSeek-V3模型服务中实现内存占用降低37%，同时支持热更新机制确保服务零中断。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59848" y="1097369"/>
            <a:ext cx="3314231" cy="62295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96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智能内存管理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59848" y="4019931"/>
            <a:ext cx="3314231" cy="547835"/>
          </a:xfrm>
          <a:prstGeom prst="rect">
            <a:avLst/>
          </a:prstGeom>
          <a:ln/>
        </p:spPr>
        <p:txBody>
          <a:bodyPr anchor="b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内置模型加速器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9848" y="4565142"/>
            <a:ext cx="3794740" cy="1995832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集成TensorRT加速引擎和自定义算子库，针对NLP任务特别优化了Attention计算流程，在文本生成任务中相比原生PyTorch实现获得2.3倍推理速度提升。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071" y="2954711"/>
            <a:ext cx="3656131" cy="211596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StanfaIPHP采用协程驱动的异步架构，通过事件循环机制实现单线程下万级并发处理能力，实测QPS可达传统PHP框架的15倍以上，特别适合高并发的AI服务场景。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StanfaIPHP框架特性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量子加密实现原理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92974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 rot="0">
            <a:off x="808710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后量子密钥交换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628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采用NIST标准化的CRYSTALS-Kyber算法构建混合加密体系，通过格密码学的MLWE问题保障密钥分发安全，在项目实测中可抵御2000+量子比特的Shor算法攻击。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1583319" y="1148842"/>
            <a:ext cx="1475427" cy="1475427"/>
          </a:xfrm>
          <a:prstGeom prst="ellipse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495337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 rot="0">
            <a:off x="4711072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量子随机数生成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35991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集成基于光量子效应的QRNG硬件模块，产生熵值达8.6bits/byte的真随机数，用于会话密钥生成时可使加密强度提升3个数量级，已通过中国商密SM4认证。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100000"/>
          </a:blip>
          <a:srcRect l="12500" r="12500"/>
          <a:stretch>
            <a:fillRect/>
          </a:stretch>
        </p:blipFill>
        <p:spPr>
          <a:xfrm rot="0">
            <a:off x="5485681" y="1148842"/>
            <a:ext cx="1475427" cy="1475427"/>
          </a:xfrm>
          <a:prstGeom prst="ellipse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8351496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 rot="0">
            <a:off x="8567232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动态旋转加密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2150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实现"一次一密"的量子增强方案，每5分钟自动轮换加密策略和密钥材料，结合BB84协议原理构建不可复制的通信信道，关键数据传输误码率低于10^-15。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rot="0">
            <a:off x="9341840" y="1148842"/>
            <a:ext cx="1475427" cy="1475427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FFFFFF"/>
      </a:dk1>
      <a:lt1>
        <a:srgbClr val="0F0F26"/>
      </a:lt1>
      <a:dk2>
        <a:srgbClr val="7DFBFC"/>
      </a:dk2>
      <a:lt2>
        <a:srgbClr val="1C173C"/>
      </a:lt2>
      <a:accent1>
        <a:srgbClr val="45B9BB"/>
      </a:accent1>
      <a:accent2>
        <a:srgbClr val="45B9BB"/>
      </a:accent2>
      <a:accent3>
        <a:srgbClr val="0988C7"/>
      </a:accent3>
      <a:accent4>
        <a:srgbClr val="0988C7"/>
      </a:accent4>
      <a:accent5>
        <a:srgbClr val="0073AC"/>
      </a:accent5>
      <a:accent6>
        <a:srgbClr val="3F5EC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